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8"/>
  </p:handoutMasterIdLst>
  <p:sldIdLst>
    <p:sldId id="256" r:id="rId2"/>
    <p:sldId id="258" r:id="rId3"/>
    <p:sldId id="275" r:id="rId4"/>
    <p:sldId id="257" r:id="rId5"/>
    <p:sldId id="259" r:id="rId6"/>
    <p:sldId id="307" r:id="rId7"/>
    <p:sldId id="298" r:id="rId8"/>
    <p:sldId id="309" r:id="rId9"/>
    <p:sldId id="285" r:id="rId10"/>
    <p:sldId id="306" r:id="rId11"/>
    <p:sldId id="261" r:id="rId12"/>
    <p:sldId id="286" r:id="rId13"/>
    <p:sldId id="287" r:id="rId14"/>
    <p:sldId id="288" r:id="rId15"/>
    <p:sldId id="291" r:id="rId16"/>
    <p:sldId id="295" r:id="rId17"/>
    <p:sldId id="293" r:id="rId18"/>
    <p:sldId id="300" r:id="rId19"/>
    <p:sldId id="301" r:id="rId20"/>
    <p:sldId id="302" r:id="rId21"/>
    <p:sldId id="303" r:id="rId22"/>
    <p:sldId id="311" r:id="rId23"/>
    <p:sldId id="304" r:id="rId24"/>
    <p:sldId id="305" r:id="rId25"/>
    <p:sldId id="292" r:id="rId26"/>
    <p:sldId id="290" r:id="rId27"/>
  </p:sldIdLst>
  <p:sldSz cx="9144000" cy="6858000" type="screen4x3"/>
  <p:notesSz cx="9928225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FF990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>
      <p:cViewPr>
        <p:scale>
          <a:sx n="76" d="100"/>
          <a:sy n="76" d="100"/>
        </p:scale>
        <p:origin x="-990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png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png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9.png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25DCF-4807-4018-8091-481B5AE5F738}" type="datetimeFigureOut">
              <a:rPr lang="zh-HK" altLang="en-US" smtClean="0"/>
              <a:t>4/10/2013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983ED-2487-4268-80C9-26D5D615885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99014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35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355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2355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</p:grpSp>
        <p:grpSp>
          <p:nvGrpSpPr>
            <p:cNvPr id="2355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355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  <p:sp>
            <p:nvSpPr>
              <p:cNvPr id="2356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HK" altLang="en-US"/>
              </a:p>
            </p:txBody>
          </p:sp>
        </p:grp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/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2356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2356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2356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02DC2AE-4A00-4FCD-8C8E-B1C78331C8F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DC34E-C0D1-438D-8FC2-8794E92C3EB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916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30DB8-65EE-4281-9332-6FED7621966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256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6652C-6811-4871-A098-EDA1F1A7D36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998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540D9-CA5F-445E-9089-20B70FDB65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46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49CA7-AE00-4955-AA76-F520490F1B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946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17A3B-F785-4AC7-A8D2-F2BBC73057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215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1A147-09D8-44B4-87D5-14F79CC5D7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13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02644-8DA0-4ED8-BB68-745E6E34620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47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EE363-4C5C-44E6-825E-438BDC7B5A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432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751EF-54C9-4A83-8E88-5CC6E8B74A8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175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HK" altLang="zh-HK"/>
          </a:p>
        </p:txBody>
      </p:sp>
      <p:sp>
        <p:nvSpPr>
          <p:cNvPr id="22531" name="Rectangle 1027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HK" altLang="zh-HK"/>
          </a:p>
        </p:txBody>
      </p:sp>
      <p:sp>
        <p:nvSpPr>
          <p:cNvPr id="22532" name="Rectangle 1028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HK" altLang="zh-HK"/>
          </a:p>
        </p:txBody>
      </p:sp>
      <p:sp>
        <p:nvSpPr>
          <p:cNvPr id="22533" name="Rectangle 1029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HK" altLang="zh-HK"/>
          </a:p>
        </p:txBody>
      </p:sp>
      <p:sp>
        <p:nvSpPr>
          <p:cNvPr id="22534" name="Rectangle 1030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HK" altLang="zh-HK"/>
          </a:p>
        </p:txBody>
      </p:sp>
      <p:sp>
        <p:nvSpPr>
          <p:cNvPr id="22535" name="Rectangle 1031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HK" altLang="zh-HK"/>
          </a:p>
        </p:txBody>
      </p:sp>
      <p:sp>
        <p:nvSpPr>
          <p:cNvPr id="22536" name="Rectangle 1032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HK" altLang="zh-HK"/>
          </a:p>
        </p:txBody>
      </p:sp>
      <p:sp>
        <p:nvSpPr>
          <p:cNvPr id="22537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2538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2539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22540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22541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D1D1468-7F61-4967-8D87-68C9963FD2C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7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「合</a:t>
            </a:r>
            <a:r>
              <a:rPr lang="en-US" altLang="zh-TW" sz="7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72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」數學遊戲</a:t>
            </a:r>
            <a:r>
              <a:rPr lang="zh-TW" altLang="en-US" sz="7200" b="1"/>
              <a:t> </a:t>
            </a:r>
          </a:p>
        </p:txBody>
      </p:sp>
      <p:sp>
        <p:nvSpPr>
          <p:cNvPr id="2051" name="WordArt 3"/>
          <p:cNvSpPr>
            <a:spLocks noChangeArrowheads="1" noChangeShapeType="1"/>
          </p:cNvSpPr>
          <p:nvPr/>
        </p:nvSpPr>
        <p:spPr bwMode="auto">
          <a:xfrm>
            <a:off x="1295400" y="2667000"/>
            <a:ext cx="7467600" cy="2781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TW" altLang="en-US" sz="3600" b="1" kern="10">
                <a:ln w="9525">
                  <a:solidFill>
                    <a:srgbClr val="000000"/>
                  </a:solidFill>
                  <a:round/>
                  <a:headEnd/>
                  <a:tailEnd type="none" w="sm" len="sm"/>
                </a:ln>
                <a:solidFill>
                  <a:srgbClr val="0000FF"/>
                </a:solidFill>
                <a:latin typeface="新細明體"/>
                <a:ea typeface="新細明體"/>
              </a:rPr>
              <a:t>「培養數字感，提高心算速度。」</a:t>
            </a:r>
            <a:endParaRPr lang="zh-HK" altLang="en-US" sz="3600" b="1" kern="10">
              <a:ln w="9525">
                <a:solidFill>
                  <a:srgbClr val="000000"/>
                </a:solidFill>
                <a:round/>
                <a:headEnd/>
                <a:tailEnd type="none" w="sm" len="sm"/>
              </a:ln>
              <a:solidFill>
                <a:srgbClr val="0000FF"/>
              </a:solidFill>
              <a:latin typeface="新細明體"/>
              <a:ea typeface="新細明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7772400" cy="1143000"/>
          </a:xfrm>
        </p:spPr>
        <p:txBody>
          <a:bodyPr/>
          <a:lstStyle/>
          <a:p>
            <a:r>
              <a:rPr lang="zh-TW" altLang="en-US" sz="5000" b="1">
                <a:solidFill>
                  <a:srgbClr val="FF0000"/>
                </a:solidFill>
                <a:ea typeface="超研澤中特黑" charset="-120"/>
              </a:rPr>
              <a:t>基本方法的逆運算</a:t>
            </a:r>
            <a:endParaRPr lang="zh-TW" altLang="en-US" sz="5000">
              <a:solidFill>
                <a:srgbClr val="FF0000"/>
              </a:solidFill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914400" y="1981200"/>
            <a:ext cx="777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4800" b="1" dirty="0">
                <a:latin typeface="新細明體" pitchFamily="18" charset="-120"/>
              </a:rPr>
              <a:t>一</a:t>
            </a:r>
            <a:r>
              <a:rPr lang="en-US" altLang="zh-TW" sz="4800" b="1" dirty="0">
                <a:latin typeface="新細明體" pitchFamily="18" charset="-120"/>
              </a:rPr>
              <a:t>)  </a:t>
            </a:r>
            <a:r>
              <a:rPr lang="zh-TW" altLang="en-US" sz="4800" b="1" dirty="0">
                <a:latin typeface="新細明體" pitchFamily="18" charset="-120"/>
              </a:rPr>
              <a:t>利用</a:t>
            </a:r>
            <a:r>
              <a:rPr lang="zh-TW" altLang="en-US" sz="4800" b="1" dirty="0">
                <a:solidFill>
                  <a:schemeClr val="bg1"/>
                </a:solidFill>
                <a:latin typeface="新細明體" pitchFamily="18" charset="-120"/>
              </a:rPr>
              <a:t>乘法   </a:t>
            </a:r>
            <a:r>
              <a:rPr lang="zh-TW" altLang="en-US" b="1" dirty="0">
                <a:solidFill>
                  <a:schemeClr val="bg1"/>
                </a:solidFill>
              </a:rPr>
              <a:t>即</a:t>
            </a:r>
            <a:r>
              <a:rPr lang="zh-TW" altLang="en-US" b="1" dirty="0"/>
              <a:t>     </a:t>
            </a:r>
            <a:r>
              <a:rPr lang="en-US" altLang="zh-TW" sz="4800" b="1" dirty="0">
                <a:solidFill>
                  <a:srgbClr val="FF0000"/>
                </a:solidFill>
              </a:rPr>
              <a:t>a </a:t>
            </a:r>
            <a:r>
              <a:rPr lang="en-US" altLang="zh-TW" sz="4800" b="1" dirty="0">
                <a:solidFill>
                  <a:srgbClr val="FF0000"/>
                </a:solidFill>
                <a:sym typeface="Symbol" pitchFamily="18" charset="2"/>
              </a:rPr>
              <a:t>= 24  b 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914400" y="3048000"/>
            <a:ext cx="777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4800" b="1">
                <a:latin typeface="新細明體" pitchFamily="18" charset="-120"/>
              </a:rPr>
              <a:t>二</a:t>
            </a:r>
            <a:r>
              <a:rPr lang="en-US" altLang="zh-TW" sz="4800" b="1">
                <a:latin typeface="新細明體" pitchFamily="18" charset="-120"/>
              </a:rPr>
              <a:t>)  </a:t>
            </a:r>
            <a:r>
              <a:rPr lang="zh-TW" altLang="en-US" sz="4800" b="1">
                <a:latin typeface="新細明體" pitchFamily="18" charset="-120"/>
              </a:rPr>
              <a:t>利用</a:t>
            </a:r>
            <a:r>
              <a:rPr lang="zh-TW" altLang="en-US" sz="4800" b="1">
                <a:solidFill>
                  <a:schemeClr val="bg1"/>
                </a:solidFill>
                <a:latin typeface="新細明體" pitchFamily="18" charset="-120"/>
              </a:rPr>
              <a:t>除法   </a:t>
            </a:r>
            <a:r>
              <a:rPr lang="zh-TW" altLang="en-US" b="1">
                <a:solidFill>
                  <a:schemeClr val="bg1"/>
                </a:solidFill>
              </a:rPr>
              <a:t>即</a:t>
            </a:r>
            <a:r>
              <a:rPr lang="zh-TW" altLang="en-US" b="1"/>
              <a:t>     </a:t>
            </a:r>
            <a:r>
              <a:rPr lang="en-US" altLang="zh-TW" sz="4800" b="1">
                <a:solidFill>
                  <a:srgbClr val="FF0000"/>
                </a:solidFill>
              </a:rPr>
              <a:t>a </a:t>
            </a:r>
            <a:r>
              <a:rPr lang="en-US" altLang="zh-TW" sz="4800" b="1">
                <a:solidFill>
                  <a:srgbClr val="FF0000"/>
                </a:solidFill>
                <a:sym typeface="Symbol" pitchFamily="18" charset="2"/>
              </a:rPr>
              <a:t>= 24  b 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914400" y="4114800"/>
            <a:ext cx="777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4800" b="1">
                <a:latin typeface="新細明體" pitchFamily="18" charset="-120"/>
              </a:rPr>
              <a:t>三</a:t>
            </a:r>
            <a:r>
              <a:rPr lang="en-US" altLang="zh-TW" sz="4800" b="1">
                <a:latin typeface="新細明體" pitchFamily="18" charset="-120"/>
              </a:rPr>
              <a:t>)  </a:t>
            </a:r>
            <a:r>
              <a:rPr lang="zh-TW" altLang="en-US" sz="4800" b="1">
                <a:latin typeface="新細明體" pitchFamily="18" charset="-120"/>
              </a:rPr>
              <a:t>利用</a:t>
            </a:r>
            <a:r>
              <a:rPr lang="zh-TW" altLang="en-US" sz="4800" b="1">
                <a:solidFill>
                  <a:schemeClr val="bg1"/>
                </a:solidFill>
                <a:latin typeface="新細明體" pitchFamily="18" charset="-120"/>
              </a:rPr>
              <a:t>加法   </a:t>
            </a:r>
            <a:r>
              <a:rPr lang="zh-TW" altLang="en-US" b="1">
                <a:solidFill>
                  <a:schemeClr val="bg1"/>
                </a:solidFill>
              </a:rPr>
              <a:t>即</a:t>
            </a:r>
            <a:r>
              <a:rPr lang="zh-TW" altLang="en-US" b="1"/>
              <a:t>     </a:t>
            </a:r>
            <a:r>
              <a:rPr lang="en-US" altLang="zh-TW" sz="4800" b="1">
                <a:solidFill>
                  <a:srgbClr val="FF0000"/>
                </a:solidFill>
              </a:rPr>
              <a:t>a </a:t>
            </a:r>
            <a:r>
              <a:rPr lang="en-US" altLang="zh-TW" sz="4800" b="1">
                <a:solidFill>
                  <a:srgbClr val="FF0000"/>
                </a:solidFill>
                <a:sym typeface="Symbol" pitchFamily="18" charset="2"/>
              </a:rPr>
              <a:t>= 24 - b 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914400" y="5257800"/>
            <a:ext cx="777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4800" b="1">
                <a:latin typeface="新細明體" pitchFamily="18" charset="-120"/>
              </a:rPr>
              <a:t>四</a:t>
            </a:r>
            <a:r>
              <a:rPr lang="en-US" altLang="zh-TW" sz="4800" b="1">
                <a:latin typeface="新細明體" pitchFamily="18" charset="-120"/>
              </a:rPr>
              <a:t>)  </a:t>
            </a:r>
            <a:r>
              <a:rPr lang="zh-TW" altLang="en-US" sz="4800" b="1">
                <a:latin typeface="新細明體" pitchFamily="18" charset="-120"/>
              </a:rPr>
              <a:t>利用</a:t>
            </a:r>
            <a:r>
              <a:rPr lang="zh-TW" altLang="en-US" sz="4800" b="1">
                <a:solidFill>
                  <a:schemeClr val="bg1"/>
                </a:solidFill>
                <a:latin typeface="新細明體" pitchFamily="18" charset="-120"/>
              </a:rPr>
              <a:t>減法   </a:t>
            </a:r>
            <a:r>
              <a:rPr lang="zh-TW" altLang="en-US" b="1">
                <a:solidFill>
                  <a:schemeClr val="bg1"/>
                </a:solidFill>
              </a:rPr>
              <a:t>即</a:t>
            </a:r>
            <a:r>
              <a:rPr lang="zh-TW" altLang="en-US" b="1"/>
              <a:t>     </a:t>
            </a:r>
            <a:r>
              <a:rPr lang="en-US" altLang="zh-TW" sz="4800" b="1">
                <a:solidFill>
                  <a:srgbClr val="FF0000"/>
                </a:solidFill>
              </a:rPr>
              <a:t>a </a:t>
            </a:r>
            <a:r>
              <a:rPr lang="en-US" altLang="zh-TW" sz="4800" b="1">
                <a:solidFill>
                  <a:srgbClr val="FF0000"/>
                </a:solidFill>
                <a:sym typeface="Symbol" pitchFamily="18" charset="2"/>
              </a:rPr>
              <a:t>= 24 + b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  <p:bldP spid="58372" grpId="0" autoUpdateAnimBg="0"/>
      <p:bldP spid="58373" grpId="0" autoUpdateAnimBg="0"/>
      <p:bldP spid="583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6" name="Rectangle 48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838200"/>
            <a:ext cx="1058863" cy="846138"/>
          </a:xfrm>
        </p:spPr>
        <p:txBody>
          <a:bodyPr/>
          <a:lstStyle/>
          <a:p>
            <a:r>
              <a:rPr kumimoji="0" lang="zh-TW" altLang="en-US" b="1"/>
              <a:t>例</a:t>
            </a:r>
            <a:r>
              <a:rPr kumimoji="0" lang="en-US" altLang="zh-TW" b="1"/>
              <a:t>)</a:t>
            </a:r>
            <a:endParaRPr lang="en-US" altLang="zh-TW" sz="6000" b="1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3879850" y="1981200"/>
            <a:ext cx="48069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先選定</a:t>
            </a:r>
            <a:r>
              <a:rPr lang="en-US" altLang="zh-TW" sz="4000" b="1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1</a:t>
            </a:r>
            <a:r>
              <a:rPr lang="zh-TW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個 </a:t>
            </a:r>
            <a:r>
              <a:rPr lang="en-US" altLang="zh-TW" sz="4000" b="1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(</a:t>
            </a:r>
            <a:r>
              <a:rPr lang="en-US" altLang="zh-TW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2</a:t>
            </a:r>
            <a:r>
              <a:rPr lang="zh-TW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個</a:t>
            </a:r>
            <a:r>
              <a:rPr lang="en-US" altLang="zh-TW" sz="4000" b="1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) </a:t>
            </a:r>
            <a:r>
              <a:rPr lang="zh-TW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數字作逆</a:t>
            </a:r>
            <a:r>
              <a:rPr lang="zh-TW" altLang="en-US" sz="4000" b="1">
                <a:ea typeface="超研澤中特黑" charset="-120"/>
              </a:rPr>
              <a:t>運</a:t>
            </a:r>
            <a:r>
              <a:rPr lang="zh-TW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算</a:t>
            </a:r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5334000" y="3962400"/>
            <a:ext cx="692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8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8</a:t>
            </a:r>
          </a:p>
        </p:txBody>
      </p:sp>
      <p:graphicFrame>
        <p:nvGraphicFramePr>
          <p:cNvPr id="7223" name="Object 55"/>
          <p:cNvGraphicFramePr>
            <a:graphicFrameLocks noChangeAspect="1"/>
          </p:cNvGraphicFramePr>
          <p:nvPr/>
        </p:nvGraphicFramePr>
        <p:xfrm>
          <a:off x="381000" y="2286000"/>
          <a:ext cx="34115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點陣圖影像" r:id="rId3" imgW="2219635" imgH="2561905" progId="Paint.Picture">
                  <p:embed/>
                </p:oleObj>
              </mc:Choice>
              <mc:Fallback>
                <p:oleObj name="點陣圖影像" r:id="rId3" imgW="2219635" imgH="2561905" progId="Paint.Picture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3411538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2514600" y="533400"/>
            <a:ext cx="52641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5000" b="1">
                <a:solidFill>
                  <a:srgbClr val="FF0000"/>
                </a:solidFill>
                <a:ea typeface="超研澤中特黑" charset="-120"/>
              </a:rPr>
              <a:t>基本方法的逆運算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1" grpId="0" autoUpdateAnimBg="0"/>
      <p:bldP spid="722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838200"/>
            <a:ext cx="1058863" cy="846138"/>
          </a:xfrm>
        </p:spPr>
        <p:txBody>
          <a:bodyPr/>
          <a:lstStyle/>
          <a:p>
            <a:r>
              <a:rPr kumimoji="0" lang="zh-TW" altLang="en-US" b="1"/>
              <a:t>例</a:t>
            </a:r>
            <a:r>
              <a:rPr kumimoji="0" lang="en-US" altLang="zh-TW" b="1"/>
              <a:t>)</a:t>
            </a:r>
            <a:endParaRPr lang="en-US" altLang="zh-TW" sz="6000" b="1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191000" y="1752600"/>
            <a:ext cx="40862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24 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+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8</a:t>
            </a:r>
            <a:r>
              <a:rPr lang="en-US" altLang="zh-TW" sz="6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=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 </a:t>
            </a:r>
            <a:r>
              <a:rPr lang="en-US" altLang="zh-TW" sz="6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16</a:t>
            </a:r>
            <a:endParaRPr lang="en-US" altLang="zh-TW" sz="6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0"/>
              <a:cs typeface="Arial Unicode MS" pitchFamily="34" charset="-120"/>
              <a:sym typeface="Symbol" pitchFamily="18" charset="2"/>
            </a:endParaRPr>
          </a:p>
          <a:p>
            <a:r>
              <a:rPr lang="en-US" altLang="zh-TW" sz="6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24 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- 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8</a:t>
            </a:r>
            <a:r>
              <a:rPr lang="en-US" altLang="zh-TW" sz="6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= </a:t>
            </a:r>
            <a:r>
              <a:rPr lang="en-US" altLang="zh-TW" sz="6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32</a:t>
            </a:r>
            <a:endParaRPr lang="en-US" altLang="zh-TW" sz="6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0"/>
              <a:cs typeface="Arial Unicode MS" pitchFamily="34" charset="-120"/>
              <a:sym typeface="Symbol" pitchFamily="18" charset="2"/>
            </a:endParaRPr>
          </a:p>
          <a:p>
            <a:r>
              <a:rPr lang="en-US" altLang="zh-TW" sz="6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24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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8</a:t>
            </a:r>
            <a:r>
              <a:rPr lang="en-US" altLang="zh-TW" sz="6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= </a:t>
            </a:r>
            <a:r>
              <a:rPr lang="en-US" altLang="zh-TW" sz="6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3</a:t>
            </a:r>
          </a:p>
          <a:p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8</a:t>
            </a:r>
            <a:r>
              <a:rPr lang="en-US" altLang="zh-TW" sz="6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 </a:t>
            </a:r>
            <a:r>
              <a:rPr lang="en-US" altLang="zh-TW" sz="6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24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= </a:t>
            </a:r>
            <a:r>
              <a:rPr lang="en-US" altLang="zh-TW" sz="6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1/3</a:t>
            </a:r>
            <a:endParaRPr lang="en-US" altLang="zh-TW" sz="6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0"/>
              <a:cs typeface="Arial Unicode MS" pitchFamily="34" charset="-120"/>
              <a:sym typeface="Symbol" pitchFamily="18" charset="2"/>
            </a:endParaRPr>
          </a:p>
          <a:p>
            <a:r>
              <a:rPr lang="en-US" altLang="zh-TW" sz="6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24 </a:t>
            </a:r>
            <a:r>
              <a:rPr lang="en-US" altLang="zh-TW" sz="6000" b="1"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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8</a:t>
            </a:r>
            <a:r>
              <a:rPr lang="en-US" altLang="zh-TW" sz="6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= </a:t>
            </a:r>
            <a:r>
              <a:rPr lang="en-US" altLang="zh-TW" sz="6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192</a:t>
            </a:r>
            <a:endParaRPr lang="en-US" altLang="zh-TW" sz="6000" b="1">
              <a:solidFill>
                <a:srgbClr val="FF0000"/>
              </a:solidFill>
              <a:latin typeface="Times New Roman" pitchFamily="18" charset="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381000" y="2286000"/>
          <a:ext cx="34115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點陣圖影像" r:id="rId3" imgW="2219635" imgH="2561905" progId="Paint.Picture">
                  <p:embed/>
                </p:oleObj>
              </mc:Choice>
              <mc:Fallback>
                <p:oleObj name="點陣圖影像" r:id="rId3" imgW="2219635" imgH="2561905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3411538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514600" y="533400"/>
            <a:ext cx="52641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5000" b="1">
                <a:solidFill>
                  <a:srgbClr val="FF0000"/>
                </a:solidFill>
                <a:ea typeface="超研澤中特黑" charset="-120"/>
              </a:rPr>
              <a:t>基本方法的逆運算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838200"/>
            <a:ext cx="1058863" cy="846138"/>
          </a:xfrm>
        </p:spPr>
        <p:txBody>
          <a:bodyPr/>
          <a:lstStyle/>
          <a:p>
            <a:r>
              <a:rPr kumimoji="0" lang="zh-TW" altLang="en-US" b="1"/>
              <a:t>例</a:t>
            </a:r>
            <a:r>
              <a:rPr kumimoji="0" lang="en-US" altLang="zh-TW" b="1"/>
              <a:t>)</a:t>
            </a:r>
            <a:endParaRPr lang="en-US" altLang="zh-TW" sz="6000" b="1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114800" y="1736725"/>
            <a:ext cx="40386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4000" b="1">
                <a:latin typeface="Times New Roman" pitchFamily="18" charset="0"/>
              </a:rPr>
              <a:t>現在問題變成</a:t>
            </a:r>
          </a:p>
          <a:p>
            <a:r>
              <a:rPr lang="zh-TW" altLang="en-US" sz="4000" b="1">
                <a:latin typeface="Times New Roman" pitchFamily="18" charset="0"/>
              </a:rPr>
              <a:t>利用 </a:t>
            </a:r>
            <a:r>
              <a:rPr lang="en-US" altLang="zh-TW" sz="4000" b="1">
                <a:latin typeface="Times New Roman" pitchFamily="18" charset="0"/>
              </a:rPr>
              <a:t>1, 5, 10</a:t>
            </a:r>
            <a:r>
              <a:rPr lang="zh-TW" altLang="en-US" sz="4000" b="1">
                <a:latin typeface="Times New Roman" pitchFamily="18" charset="0"/>
              </a:rPr>
              <a:t>合成</a:t>
            </a:r>
            <a:endParaRPr lang="zh-TW" altLang="en-US" sz="5000">
              <a:latin typeface="Times New Roman" pitchFamily="18" charset="0"/>
            </a:endParaRPr>
          </a:p>
          <a:p>
            <a:r>
              <a:rPr lang="en-US" altLang="zh-TW" sz="5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16</a:t>
            </a:r>
            <a:endParaRPr lang="en-US" altLang="zh-TW" sz="5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0"/>
              <a:cs typeface="Arial Unicode MS" pitchFamily="34" charset="-120"/>
              <a:sym typeface="Symbol" pitchFamily="18" charset="2"/>
            </a:endParaRPr>
          </a:p>
          <a:p>
            <a:r>
              <a:rPr lang="en-US" altLang="zh-TW" sz="5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32</a:t>
            </a:r>
            <a:r>
              <a:rPr lang="en-US" altLang="zh-TW" sz="5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 </a:t>
            </a:r>
          </a:p>
          <a:p>
            <a:r>
              <a:rPr lang="en-US" altLang="zh-TW" sz="5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3</a:t>
            </a:r>
            <a:endParaRPr lang="en-US" altLang="zh-TW" sz="5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0"/>
              <a:cs typeface="Arial Unicode MS" pitchFamily="34" charset="-120"/>
              <a:sym typeface="Symbol" pitchFamily="18" charset="2"/>
            </a:endParaRPr>
          </a:p>
          <a:p>
            <a:r>
              <a:rPr lang="en-US" altLang="zh-TW" sz="5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1/3</a:t>
            </a:r>
          </a:p>
          <a:p>
            <a:r>
              <a:rPr lang="en-US" altLang="zh-TW" sz="5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192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381000" y="2286000"/>
          <a:ext cx="34115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點陣圖影像" r:id="rId3" imgW="2219635" imgH="2561905" progId="Paint.Picture">
                  <p:embed/>
                </p:oleObj>
              </mc:Choice>
              <mc:Fallback>
                <p:oleObj name="點陣圖影像" r:id="rId3" imgW="2219635" imgH="256190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3411538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514600" y="533400"/>
            <a:ext cx="52641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5000" b="1">
                <a:solidFill>
                  <a:srgbClr val="FF0000"/>
                </a:solidFill>
                <a:ea typeface="超研澤中特黑" charset="-120"/>
              </a:rPr>
              <a:t>基本方法的逆運算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562600" y="2971800"/>
            <a:ext cx="24955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5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1+ 5 +10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5562600" y="4419600"/>
            <a:ext cx="24828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5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1+10 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  <p:bldP spid="3687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838200"/>
            <a:ext cx="1058863" cy="846138"/>
          </a:xfrm>
        </p:spPr>
        <p:txBody>
          <a:bodyPr/>
          <a:lstStyle/>
          <a:p>
            <a:r>
              <a:rPr kumimoji="0" lang="zh-TW" altLang="en-US" b="1"/>
              <a:t>例</a:t>
            </a:r>
            <a:r>
              <a:rPr kumimoji="0" lang="en-US" altLang="zh-TW" b="1"/>
              <a:t>)</a:t>
            </a:r>
            <a:endParaRPr lang="en-US" altLang="zh-TW" sz="6000" b="1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733800" y="1828800"/>
            <a:ext cx="49149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Times New Roman" pitchFamily="18" charset="0"/>
              </a:rPr>
              <a:t>可以得出一部份解：</a:t>
            </a:r>
            <a:r>
              <a:rPr lang="zh-TW" altLang="en-US" sz="5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</a:t>
            </a:r>
            <a:endParaRPr lang="zh-TW" altLang="en-US" sz="6000" b="1">
              <a:latin typeface="Times New Roman" pitchFamily="18" charset="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(</a:t>
            </a:r>
            <a:r>
              <a:rPr lang="en-US" altLang="zh-TW" sz="5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1+ 5 +10</a:t>
            </a:r>
            <a:r>
              <a:rPr lang="en-US" altLang="zh-TW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)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+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8</a:t>
            </a:r>
          </a:p>
          <a:p>
            <a:r>
              <a:rPr lang="en-US" altLang="zh-TW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(</a:t>
            </a:r>
            <a:r>
              <a:rPr lang="en-US" altLang="zh-TW" sz="5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1+10  5</a:t>
            </a:r>
            <a:r>
              <a:rPr lang="en-US" altLang="zh-TW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) 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</a:t>
            </a:r>
            <a:r>
              <a:rPr lang="en-US" altLang="zh-TW" sz="6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8</a:t>
            </a:r>
            <a:endParaRPr lang="en-US" altLang="zh-TW" sz="60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0"/>
              <a:cs typeface="Arial Unicode MS" pitchFamily="34" charset="-120"/>
              <a:sym typeface="Symbol" pitchFamily="18" charset="2"/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81000" y="2286000"/>
          <a:ext cx="34115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點陣圖影像" r:id="rId3" imgW="2219635" imgH="2561905" progId="Paint.Picture">
                  <p:embed/>
                </p:oleObj>
              </mc:Choice>
              <mc:Fallback>
                <p:oleObj name="點陣圖影像" r:id="rId3" imgW="2219635" imgH="256190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3411538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514600" y="533400"/>
            <a:ext cx="52641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5000" b="1">
                <a:solidFill>
                  <a:srgbClr val="FF0000"/>
                </a:solidFill>
                <a:ea typeface="超研澤中特黑" charset="-120"/>
              </a:rPr>
              <a:t>基本方法的逆運算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838200"/>
            <a:ext cx="1058863" cy="846138"/>
          </a:xfrm>
        </p:spPr>
        <p:txBody>
          <a:bodyPr/>
          <a:lstStyle/>
          <a:p>
            <a:r>
              <a:rPr kumimoji="0" lang="zh-TW" altLang="en-US" b="1"/>
              <a:t>例</a:t>
            </a:r>
            <a:r>
              <a:rPr kumimoji="0" lang="en-US" altLang="zh-TW" b="1"/>
              <a:t>)</a:t>
            </a:r>
            <a:endParaRPr lang="en-US" altLang="zh-TW" sz="6000" b="1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733800" y="1982788"/>
            <a:ext cx="4876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4000" b="1">
                <a:latin typeface="Times New Roman" pitchFamily="18" charset="0"/>
              </a:rPr>
              <a:t>再</a:t>
            </a:r>
            <a:r>
              <a:rPr lang="zh-TW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選</a:t>
            </a:r>
            <a:r>
              <a:rPr lang="zh-TW" altLang="en-US" sz="4000" b="1">
                <a:latin typeface="Times New Roman" pitchFamily="18" charset="0"/>
              </a:rPr>
              <a:t>其他</a:t>
            </a:r>
            <a:r>
              <a:rPr lang="zh-TW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數字作逆</a:t>
            </a:r>
            <a:r>
              <a:rPr lang="zh-TW" altLang="en-US" sz="4000" b="1">
                <a:ea typeface="超研澤中特黑" charset="-120"/>
              </a:rPr>
              <a:t>運</a:t>
            </a:r>
            <a:r>
              <a:rPr lang="zh-TW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算</a:t>
            </a:r>
            <a:r>
              <a:rPr lang="zh-TW" altLang="en-US" sz="4000" b="1">
                <a:latin typeface="Times New Roman" pitchFamily="18" charset="0"/>
              </a:rPr>
              <a:t>，</a:t>
            </a:r>
          </a:p>
          <a:p>
            <a:endParaRPr lang="zh-TW" altLang="en-US" sz="4000" b="1">
              <a:latin typeface="Times New Roman" pitchFamily="18" charset="0"/>
            </a:endParaRPr>
          </a:p>
          <a:p>
            <a:r>
              <a:rPr lang="zh-TW" altLang="en-US" sz="4000" b="1">
                <a:latin typeface="Times New Roman" pitchFamily="18" charset="0"/>
              </a:rPr>
              <a:t>便可找出所有解。</a:t>
            </a: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381000" y="2286000"/>
          <a:ext cx="34115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點陣圖影像" r:id="rId3" imgW="2219635" imgH="2561905" progId="Paint.Picture">
                  <p:embed/>
                </p:oleObj>
              </mc:Choice>
              <mc:Fallback>
                <p:oleObj name="點陣圖影像" r:id="rId3" imgW="2219635" imgH="2561905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3411538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514600" y="533400"/>
            <a:ext cx="52641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5000" b="1">
                <a:solidFill>
                  <a:srgbClr val="FF0000"/>
                </a:solidFill>
                <a:ea typeface="超研澤中特黑" charset="-120"/>
              </a:rPr>
              <a:t>基本方法的逆運算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838200"/>
            <a:ext cx="3048000" cy="846138"/>
          </a:xfrm>
        </p:spPr>
        <p:txBody>
          <a:bodyPr/>
          <a:lstStyle/>
          <a:p>
            <a:r>
              <a:rPr kumimoji="0" lang="zh-TW" altLang="en-US" b="1"/>
              <a:t>進階例題</a:t>
            </a:r>
            <a:r>
              <a:rPr kumimoji="0" lang="en-US" altLang="zh-TW" b="1"/>
              <a:t>)</a:t>
            </a:r>
            <a:endParaRPr lang="en-US" altLang="zh-TW" sz="6000" b="1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81000" y="2286000"/>
          <a:ext cx="34115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點陣圖影像" r:id="rId3" imgW="2219635" imgH="2561905" progId="Paint.Picture">
                  <p:embed/>
                </p:oleObj>
              </mc:Choice>
              <mc:Fallback>
                <p:oleObj name="點陣圖影像" r:id="rId3" imgW="2219635" imgH="2561905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3411538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38600" y="2057400"/>
            <a:ext cx="2706688" cy="2235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24 =</a:t>
            </a:r>
            <a:endParaRPr lang="en-US" altLang="zh-TW" sz="6000" b="1">
              <a:latin typeface="Times New Roman" pitchFamily="18" charset="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sz="8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(</a:t>
            </a:r>
            <a:r>
              <a:rPr lang="en-US" altLang="zh-TW" sz="5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4 - 1</a:t>
            </a:r>
            <a:r>
              <a:rPr lang="en-US" altLang="zh-TW" sz="8000" b="1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)</a:t>
            </a:r>
            <a:r>
              <a:rPr lang="en-US" altLang="zh-TW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 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</a:t>
            </a:r>
            <a:endParaRPr lang="en-US" altLang="zh-TW" sz="8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0"/>
              <a:cs typeface="Arial Unicode MS" pitchFamily="34" charset="-120"/>
              <a:sym typeface="Symbol" pitchFamily="18" charset="2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705600" y="2971800"/>
            <a:ext cx="21748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(</a:t>
            </a:r>
            <a:r>
              <a:rPr lang="en-US" altLang="zh-TW" sz="5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1 + 7</a:t>
            </a:r>
            <a:r>
              <a:rPr lang="en-US" altLang="zh-TW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 autoUpdateAnimBg="0"/>
      <p:bldP spid="4506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838200"/>
            <a:ext cx="3048000" cy="846138"/>
          </a:xfrm>
        </p:spPr>
        <p:txBody>
          <a:bodyPr/>
          <a:lstStyle/>
          <a:p>
            <a:r>
              <a:rPr kumimoji="0" lang="zh-TW" altLang="en-US" b="1">
                <a:solidFill>
                  <a:srgbClr val="FF0000"/>
                </a:solidFill>
              </a:rPr>
              <a:t>難度例題</a:t>
            </a:r>
            <a:r>
              <a:rPr kumimoji="0" lang="en-US" altLang="zh-TW" b="1">
                <a:solidFill>
                  <a:srgbClr val="FF0000"/>
                </a:solidFill>
              </a:rPr>
              <a:t>1)</a:t>
            </a:r>
            <a:endParaRPr lang="en-US" altLang="zh-TW" sz="6000" b="1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81000" y="2286000"/>
          <a:ext cx="34115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點陣圖影像" r:id="rId3" imgW="2219635" imgH="2561905" progId="Paint.Picture">
                  <p:embed/>
                </p:oleObj>
              </mc:Choice>
              <mc:Fallback>
                <p:oleObj name="點陣圖影像" r:id="rId3" imgW="2219635" imgH="256190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3411538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038600" y="2057400"/>
            <a:ext cx="21907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24 =</a:t>
            </a:r>
            <a:endParaRPr lang="en-US" altLang="zh-TW" sz="6000" b="1">
              <a:latin typeface="Times New Roman" pitchFamily="18" charset="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    7</a:t>
            </a:r>
            <a:r>
              <a:rPr lang="en-US" altLang="zh-TW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 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</a:t>
            </a:r>
            <a:endParaRPr lang="en-US" altLang="zh-TW" sz="8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0"/>
              <a:cs typeface="Arial Unicode MS" pitchFamily="34" charset="-120"/>
              <a:sym typeface="Symbol" pitchFamily="18" charset="2"/>
            </a:endParaRPr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6324600" y="2743200"/>
          <a:ext cx="123825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4" name="Equation" r:id="rId5" imgW="228600" imgH="393480" progId="Equation.3">
                  <p:embed/>
                </p:oleObj>
              </mc:Choice>
              <mc:Fallback>
                <p:oleObj name="Equation" r:id="rId5" imgW="2286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743200"/>
                        <a:ext cx="123825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838200"/>
            <a:ext cx="3048000" cy="846138"/>
          </a:xfrm>
        </p:spPr>
        <p:txBody>
          <a:bodyPr/>
          <a:lstStyle/>
          <a:p>
            <a:r>
              <a:rPr kumimoji="0" lang="zh-TW" altLang="en-US" b="1">
                <a:solidFill>
                  <a:srgbClr val="FF0000"/>
                </a:solidFill>
              </a:rPr>
              <a:t>難度例題</a:t>
            </a:r>
            <a:r>
              <a:rPr kumimoji="0" lang="en-US" altLang="zh-TW" b="1">
                <a:solidFill>
                  <a:srgbClr val="FF0000"/>
                </a:solidFill>
              </a:rPr>
              <a:t>1)</a:t>
            </a:r>
            <a:endParaRPr lang="en-US" altLang="zh-TW" sz="6000" b="1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381000" y="2286000"/>
          <a:ext cx="34115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點陣圖影像" r:id="rId3" imgW="2219635" imgH="2561905" progId="Paint.Picture">
                  <p:embed/>
                </p:oleObj>
              </mc:Choice>
              <mc:Fallback>
                <p:oleObj name="點陣圖影像" r:id="rId3" imgW="2219635" imgH="2561905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3411538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038600" y="2057400"/>
            <a:ext cx="21907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24 =</a:t>
            </a:r>
            <a:endParaRPr lang="en-US" altLang="zh-TW" sz="6000" b="1">
              <a:latin typeface="Times New Roman" pitchFamily="18" charset="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    7</a:t>
            </a:r>
            <a:r>
              <a:rPr lang="en-US" altLang="zh-TW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 </a:t>
            </a:r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</a:t>
            </a:r>
            <a:endParaRPr lang="en-US" altLang="zh-TW" sz="8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0"/>
              <a:cs typeface="Arial Unicode MS" pitchFamily="34" charset="-120"/>
              <a:sym typeface="Symbol" pitchFamily="18" charset="2"/>
            </a:endParaRP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6248400" y="2667000"/>
          <a:ext cx="2682875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9" name="Equation" r:id="rId5" imgW="495000" imgH="431640" progId="Equation.3">
                  <p:embed/>
                </p:oleObj>
              </mc:Choice>
              <mc:Fallback>
                <p:oleObj name="Equation" r:id="rId5" imgW="4950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667000"/>
                        <a:ext cx="2682875" cy="233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838200"/>
            <a:ext cx="3048000" cy="846138"/>
          </a:xfrm>
        </p:spPr>
        <p:txBody>
          <a:bodyPr/>
          <a:lstStyle/>
          <a:p>
            <a:r>
              <a:rPr kumimoji="0" lang="zh-TW" altLang="en-US" b="1">
                <a:solidFill>
                  <a:srgbClr val="FF0000"/>
                </a:solidFill>
              </a:rPr>
              <a:t>難度例題</a:t>
            </a:r>
            <a:r>
              <a:rPr kumimoji="0" lang="en-US" altLang="zh-TW" b="1">
                <a:solidFill>
                  <a:srgbClr val="FF0000"/>
                </a:solidFill>
              </a:rPr>
              <a:t>2)</a:t>
            </a:r>
            <a:endParaRPr lang="en-US" altLang="zh-TW" sz="6000" b="1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381000" y="2286000"/>
          <a:ext cx="34115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點陣圖影像" r:id="rId3" imgW="2219635" imgH="2561905" progId="Paint.Picture">
                  <p:embed/>
                </p:oleObj>
              </mc:Choice>
              <mc:Fallback>
                <p:oleObj name="點陣圖影像" r:id="rId3" imgW="2219635" imgH="2561905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3411538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038600" y="2057400"/>
            <a:ext cx="21209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24 =</a:t>
            </a:r>
            <a:endParaRPr lang="en-US" altLang="zh-TW" sz="6000" b="1">
              <a:latin typeface="Times New Roman" pitchFamily="18" charset="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    6</a:t>
            </a:r>
            <a:r>
              <a:rPr lang="en-US" altLang="zh-TW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 </a:t>
            </a:r>
            <a:r>
              <a:rPr lang="en-US" altLang="zh-TW" sz="5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</a:t>
            </a:r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6324600" y="2743200"/>
          <a:ext cx="8255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743200"/>
                        <a:ext cx="8255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133600"/>
            <a:ext cx="7467600" cy="4114800"/>
          </a:xfrm>
        </p:spPr>
        <p:txBody>
          <a:bodyPr/>
          <a:lstStyle/>
          <a:p>
            <a:r>
              <a:rPr lang="zh-TW" altLang="en-US" b="1">
                <a:latin typeface="新細明體" pitchFamily="18" charset="-120"/>
              </a:rPr>
              <a:t>遊戲的基本玩法是將</a:t>
            </a:r>
            <a:r>
              <a:rPr lang="en-US" altLang="zh-TW" b="1"/>
              <a:t>4</a:t>
            </a:r>
            <a:r>
              <a:rPr lang="zh-TW" altLang="en-US" b="1">
                <a:latin typeface="新細明體" pitchFamily="18" charset="-120"/>
              </a:rPr>
              <a:t>個數字</a:t>
            </a:r>
            <a:r>
              <a:rPr lang="en-US" altLang="zh-TW" b="1"/>
              <a:t>(1</a:t>
            </a:r>
            <a:r>
              <a:rPr lang="zh-TW" altLang="en-US" b="1">
                <a:latin typeface="新細明體" pitchFamily="18" charset="-120"/>
              </a:rPr>
              <a:t>至</a:t>
            </a:r>
            <a:r>
              <a:rPr lang="en-US" altLang="zh-TW" b="1"/>
              <a:t>10)</a:t>
            </a:r>
            <a:r>
              <a:rPr lang="zh-TW" altLang="en-US" b="1">
                <a:latin typeface="新細明體" pitchFamily="18" charset="-120"/>
              </a:rPr>
              <a:t>，</a:t>
            </a:r>
            <a:br>
              <a:rPr lang="zh-TW" altLang="en-US" b="1">
                <a:latin typeface="新細明體" pitchFamily="18" charset="-120"/>
              </a:rPr>
            </a:br>
            <a:r>
              <a:rPr lang="zh-TW" altLang="en-US" b="1">
                <a:latin typeface="新細明體" pitchFamily="18" charset="-120"/>
              </a:rPr>
              <a:t/>
            </a:r>
            <a:br>
              <a:rPr lang="zh-TW" altLang="en-US" b="1">
                <a:latin typeface="新細明體" pitchFamily="18" charset="-120"/>
              </a:rPr>
            </a:br>
            <a:r>
              <a:rPr lang="zh-TW" altLang="en-US" b="1">
                <a:latin typeface="新細明體" pitchFamily="18" charset="-120"/>
              </a:rPr>
              <a:t>利用</a:t>
            </a:r>
            <a:r>
              <a:rPr lang="zh-TW" altLang="en-US" b="1">
                <a:solidFill>
                  <a:srgbClr val="FF0066"/>
                </a:solidFill>
                <a:latin typeface="新細明體" pitchFamily="18" charset="-120"/>
              </a:rPr>
              <a:t>加、減、乘、除</a:t>
            </a:r>
            <a:r>
              <a:rPr lang="zh-TW" altLang="en-US" b="1">
                <a:latin typeface="新細明體" pitchFamily="18" charset="-120"/>
              </a:rPr>
              <a:t>的方法，</a:t>
            </a:r>
            <a:br>
              <a:rPr lang="zh-TW" altLang="en-US" b="1">
                <a:latin typeface="新細明體" pitchFamily="18" charset="-120"/>
              </a:rPr>
            </a:br>
            <a:r>
              <a:rPr lang="zh-TW" altLang="en-US" b="1">
                <a:latin typeface="新細明體" pitchFamily="18" charset="-120"/>
              </a:rPr>
              <a:t/>
            </a:r>
            <a:br>
              <a:rPr lang="zh-TW" altLang="en-US" b="1">
                <a:latin typeface="新細明體" pitchFamily="18" charset="-120"/>
              </a:rPr>
            </a:br>
            <a:r>
              <a:rPr lang="zh-TW" altLang="en-US" b="1">
                <a:latin typeface="新細明體" pitchFamily="18" charset="-120"/>
              </a:rPr>
              <a:t>計算出答數</a:t>
            </a:r>
            <a:r>
              <a:rPr lang="en-US" altLang="zh-TW" b="1"/>
              <a:t>24</a:t>
            </a:r>
            <a:r>
              <a:rPr lang="zh-TW" altLang="en-US" b="1">
                <a:latin typeface="新細明體" pitchFamily="18" charset="-120"/>
              </a:rPr>
              <a:t>。</a:t>
            </a:r>
            <a:endParaRPr lang="zh-TW" altLang="en-US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838200"/>
            <a:ext cx="3048000" cy="846138"/>
          </a:xfrm>
        </p:spPr>
        <p:txBody>
          <a:bodyPr/>
          <a:lstStyle/>
          <a:p>
            <a:r>
              <a:rPr kumimoji="0" lang="zh-TW" altLang="en-US" b="1">
                <a:solidFill>
                  <a:srgbClr val="FF0000"/>
                </a:solidFill>
              </a:rPr>
              <a:t>難度例題</a:t>
            </a:r>
            <a:r>
              <a:rPr kumimoji="0" lang="en-US" altLang="zh-TW" b="1">
                <a:solidFill>
                  <a:srgbClr val="FF0000"/>
                </a:solidFill>
              </a:rPr>
              <a:t>2)</a:t>
            </a:r>
            <a:endParaRPr lang="en-US" altLang="zh-TW" sz="6000" b="1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381000" y="2286000"/>
          <a:ext cx="34115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" name="點陣圖影像" r:id="rId3" imgW="2219635" imgH="2561905" progId="Paint.Picture">
                  <p:embed/>
                </p:oleObj>
              </mc:Choice>
              <mc:Fallback>
                <p:oleObj name="點陣圖影像" r:id="rId3" imgW="2219635" imgH="2561905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3411538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038600" y="2057400"/>
            <a:ext cx="21209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24 =</a:t>
            </a:r>
            <a:endParaRPr lang="en-US" altLang="zh-TW" sz="6000" b="1">
              <a:latin typeface="Times New Roman" pitchFamily="18" charset="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    6</a:t>
            </a:r>
            <a:r>
              <a:rPr lang="en-US" altLang="zh-TW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 </a:t>
            </a:r>
            <a:r>
              <a:rPr lang="en-US" altLang="zh-TW" sz="5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</a:t>
            </a:r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6248400" y="2667000"/>
          <a:ext cx="2544763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7" name="Equation" r:id="rId5" imgW="469800" imgH="431640" progId="Equation.3">
                  <p:embed/>
                </p:oleObj>
              </mc:Choice>
              <mc:Fallback>
                <p:oleObj name="Equation" r:id="rId5" imgW="4698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667000"/>
                        <a:ext cx="2544763" cy="233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5000" b="1"/>
              <a:t>求最接近</a:t>
            </a:r>
            <a:r>
              <a:rPr lang="en-US" altLang="zh-TW" sz="5000" b="1"/>
              <a:t>24</a:t>
            </a:r>
            <a:r>
              <a:rPr lang="zh-TW" altLang="en-US" sz="5000" b="1"/>
              <a:t>的計算方法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4419600"/>
            <a:ext cx="7315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1pPr>
            <a:lvl2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2pPr>
            <a:lvl3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3pPr>
            <a:lvl4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4pPr>
            <a:lvl5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zh-TW" altLang="en-US" sz="5000" b="1">
                <a:solidFill>
                  <a:schemeClr val="tx1"/>
                </a:solidFill>
                <a:ea typeface="超研澤中特黑" charset="-120"/>
              </a:rPr>
              <a:t>可</a:t>
            </a:r>
            <a:r>
              <a:rPr lang="zh-TW" altLang="en-US" sz="5000" b="1">
                <a:solidFill>
                  <a:schemeClr val="tx1"/>
                </a:solidFill>
              </a:rPr>
              <a:t>求最接近</a:t>
            </a:r>
            <a:r>
              <a:rPr lang="en-US" altLang="zh-TW" sz="5000" b="1">
                <a:solidFill>
                  <a:schemeClr val="tx1"/>
                </a:solidFill>
              </a:rPr>
              <a:t>24</a:t>
            </a:r>
            <a:r>
              <a:rPr lang="zh-TW" altLang="en-US" sz="5000" b="1">
                <a:solidFill>
                  <a:schemeClr val="tx1"/>
                </a:solidFill>
              </a:rPr>
              <a:t>的計算方法</a:t>
            </a:r>
            <a:r>
              <a:rPr lang="zh-TW" altLang="en-US" sz="5000" b="1">
                <a:solidFill>
                  <a:schemeClr val="tx1"/>
                </a:solidFill>
                <a:ea typeface="超研澤中特黑" charset="-120"/>
              </a:rPr>
              <a:t>。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838200" y="2362200"/>
            <a:ext cx="7239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5000" b="1"/>
              <a:t>一些沒有解答的「合</a:t>
            </a:r>
            <a:r>
              <a:rPr lang="en-US" altLang="zh-TW" sz="5000" b="1"/>
              <a:t>24</a:t>
            </a:r>
            <a:r>
              <a:rPr lang="zh-TW" altLang="en-US" sz="5000" b="1"/>
              <a:t>」題目</a:t>
            </a:r>
            <a:r>
              <a:rPr lang="zh-TW" altLang="en-US" sz="5000" b="1">
                <a:ea typeface="超研澤中特黑" charset="-120"/>
              </a:rPr>
              <a:t>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  <p:bldP spid="5325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5000" b="1"/>
              <a:t>求最接近</a:t>
            </a:r>
            <a:r>
              <a:rPr lang="en-US" altLang="zh-TW" sz="5000" b="1"/>
              <a:t>24</a:t>
            </a:r>
            <a:r>
              <a:rPr lang="zh-TW" altLang="en-US" sz="5000" b="1"/>
              <a:t>的計算方法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914400" y="4419600"/>
            <a:ext cx="7315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1pPr>
            <a:lvl2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2pPr>
            <a:lvl3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3pPr>
            <a:lvl4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4pPr>
            <a:lvl5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zh-TW" altLang="en-US" sz="5000" b="1" dirty="0" smtClean="0">
                <a:solidFill>
                  <a:schemeClr val="tx1"/>
                </a:solidFill>
                <a:ea typeface="超研澤中特黑" charset="-120"/>
              </a:rPr>
              <a:t>再用其餘數字合成最小的分數</a:t>
            </a:r>
            <a:r>
              <a:rPr lang="zh-TW" altLang="en-US" sz="5000" b="1" dirty="0" smtClean="0">
                <a:solidFill>
                  <a:schemeClr val="tx1"/>
                </a:solidFill>
                <a:ea typeface="超研澤中特黑" charset="-120"/>
              </a:rPr>
              <a:t>。</a:t>
            </a:r>
            <a:endParaRPr lang="zh-TW" altLang="en-US" sz="5000" b="1" dirty="0">
              <a:solidFill>
                <a:schemeClr val="tx1"/>
              </a:solidFill>
              <a:ea typeface="超研澤中特黑" charset="-12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838200" y="2362200"/>
            <a:ext cx="7239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5000" b="1" dirty="0" smtClean="0"/>
              <a:t>先用其中</a:t>
            </a:r>
            <a:r>
              <a:rPr lang="en-US" altLang="zh-TW" sz="5000" b="1" dirty="0" smtClean="0"/>
              <a:t>2個數字合成24</a:t>
            </a:r>
            <a:r>
              <a:rPr lang="zh-TW" altLang="en-US" sz="5000" b="1" dirty="0" smtClean="0">
                <a:ea typeface="超研澤中特黑" charset="-120"/>
              </a:rPr>
              <a:t>，</a:t>
            </a:r>
            <a:endParaRPr lang="zh-TW" altLang="en-US" sz="5000" b="1" dirty="0">
              <a:ea typeface="超研澤中特黑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351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  <p:bldP spid="5325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381000" y="2209800"/>
          <a:ext cx="3238500" cy="375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7" name="點陣圖影像" r:id="rId3" imgW="2200582" imgH="2553056" progId="Paint.Picture">
                  <p:embed/>
                </p:oleObj>
              </mc:Choice>
              <mc:Fallback>
                <p:oleObj name="點陣圖影像" r:id="rId3" imgW="2200582" imgH="2553056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3238500" cy="375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4411662" cy="1143000"/>
          </a:xfrm>
        </p:spPr>
        <p:txBody>
          <a:bodyPr/>
          <a:lstStyle/>
          <a:p>
            <a:r>
              <a:rPr kumimoji="0" lang="zh-TW" altLang="en-US" b="1"/>
              <a:t>例</a:t>
            </a:r>
            <a:r>
              <a:rPr kumimoji="0" lang="en-US" altLang="zh-TW" b="1"/>
              <a:t>)          </a:t>
            </a:r>
            <a:r>
              <a:rPr lang="zh-TW" altLang="en-US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答案：</a:t>
            </a:r>
            <a:r>
              <a:rPr lang="zh-TW" altLang="en-US" sz="6000" b="1">
                <a:solidFill>
                  <a:srgbClr val="FFFF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943350" y="2157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HK" altLang="en-US"/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5257800" y="1524000"/>
          <a:ext cx="3721100" cy="558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8" name="Equation" r:id="rId5" imgW="1257120" imgH="1904760" progId="Equation.3">
                  <p:embed/>
                </p:oleObj>
              </mc:Choice>
              <mc:Fallback>
                <p:oleObj name="Equation" r:id="rId5" imgW="1257120" imgH="1904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524000"/>
                        <a:ext cx="3721100" cy="558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600200" y="5715000"/>
            <a:ext cx="4876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4800" b="1">
                <a:latin typeface="Times New Roman" pitchFamily="18" charset="0"/>
              </a:rPr>
              <a:t>最接近答數</a:t>
            </a:r>
            <a:r>
              <a:rPr lang="en-US" altLang="zh-TW" sz="4800" b="1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zh-TW" altLang="en-US" sz="4800" b="1">
                <a:latin typeface="Times New Roman" pitchFamily="18" charset="0"/>
              </a:rPr>
              <a:t>。</a:t>
            </a:r>
            <a:r>
              <a:rPr lang="zh-TW" altLang="en-US" sz="4800" b="1"/>
              <a:t> </a:t>
            </a:r>
            <a:endParaRPr lang="zh-TW" altLang="en-US" sz="4800" b="1">
              <a:latin typeface="Times New Roman" pitchFamily="18" charset="0"/>
            </a:endParaRPr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1600200" y="1828800"/>
          <a:ext cx="4191000" cy="343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Equation" r:id="rId3" imgW="1257120" imgH="1041120" progId="Equation.3">
                  <p:embed/>
                </p:oleObj>
              </mc:Choice>
              <mc:Fallback>
                <p:oleObj name="Equation" r:id="rId3" imgW="1257120" imgH="1041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828800"/>
                        <a:ext cx="4191000" cy="343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143000" y="533400"/>
            <a:ext cx="1752600" cy="1143000"/>
          </a:xfrm>
        </p:spPr>
        <p:txBody>
          <a:bodyPr/>
          <a:lstStyle/>
          <a:p>
            <a:r>
              <a:rPr lang="zh-TW" altLang="en-US" sz="4800" b="1">
                <a:solidFill>
                  <a:schemeClr val="tx1"/>
                </a:solidFill>
                <a:latin typeface="Times New Roman" pitchFamily="18" charset="0"/>
              </a:rPr>
              <a:t>算式</a:t>
            </a:r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733800" y="2819400"/>
            <a:ext cx="18780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(</a:t>
            </a:r>
            <a:r>
              <a:rPr lang="zh-TW" altLang="en-US" sz="8000" b="1">
                <a:latin typeface="Times New Roman" pitchFamily="18" charset="0"/>
              </a:rPr>
              <a:t>完</a:t>
            </a:r>
            <a:r>
              <a:rPr lang="en-US" altLang="zh-TW" sz="8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)</a:t>
            </a:r>
            <a:endParaRPr lang="en-US" altLang="zh-TW" sz="6000" b="1">
              <a:solidFill>
                <a:srgbClr val="FF0000"/>
              </a:solidFill>
              <a:latin typeface="Times New Roman" pitchFamily="18" charset="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276600" y="2895600"/>
            <a:ext cx="32369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8000" b="1">
                <a:latin typeface="Times New Roman" pitchFamily="18" charset="0"/>
              </a:rPr>
              <a:t>多謝！</a:t>
            </a:r>
            <a:endParaRPr lang="zh-TW" alt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143000" y="2209800"/>
            <a:ext cx="7391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4400" b="1" dirty="0">
                <a:solidFill>
                  <a:schemeClr val="tx2"/>
                </a:solidFill>
                <a:latin typeface="新細明體" pitchFamily="18" charset="-120"/>
              </a:rPr>
              <a:t>每個出現的數字祇能使用一次，運算中可使用</a:t>
            </a:r>
            <a:r>
              <a:rPr lang="zh-TW" altLang="en-US" sz="4400" b="1" dirty="0">
                <a:solidFill>
                  <a:srgbClr val="FF0000"/>
                </a:solidFill>
                <a:latin typeface="新細明體" pitchFamily="18" charset="-120"/>
              </a:rPr>
              <a:t>小括號</a:t>
            </a:r>
            <a:r>
              <a:rPr lang="zh-TW" altLang="en-US" sz="4400" b="1" dirty="0">
                <a:solidFill>
                  <a:schemeClr val="tx2"/>
                </a:solidFill>
                <a:latin typeface="新細明體" pitchFamily="18" charset="-120"/>
              </a:rPr>
              <a:t>和</a:t>
            </a:r>
            <a:r>
              <a:rPr lang="zh-TW" altLang="en-US" sz="4400" b="1" dirty="0">
                <a:solidFill>
                  <a:srgbClr val="FF0000"/>
                </a:solidFill>
                <a:latin typeface="新細明體" pitchFamily="18" charset="-120"/>
              </a:rPr>
              <a:t>中括號</a:t>
            </a:r>
            <a:r>
              <a:rPr lang="zh-TW" altLang="en-US" sz="4400" b="1" dirty="0">
                <a:solidFill>
                  <a:schemeClr val="tx2"/>
                </a:solidFill>
                <a:latin typeface="新細明體" pitchFamily="18" charset="-120"/>
              </a:rPr>
              <a:t>。</a:t>
            </a:r>
            <a:endParaRPr lang="zh-TW" altLang="en-US" sz="4400" b="1" dirty="0">
              <a:solidFill>
                <a:schemeClr val="tx2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43000" y="4800600"/>
            <a:ext cx="7317432" cy="14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4400" b="1" dirty="0">
                <a:solidFill>
                  <a:schemeClr val="tx2"/>
                </a:solidFill>
                <a:latin typeface="新細明體" pitchFamily="18" charset="-120"/>
              </a:rPr>
              <a:t>答案</a:t>
            </a:r>
            <a:r>
              <a:rPr lang="zh-TW" altLang="en-US" sz="4400" b="1" u="sng" dirty="0">
                <a:solidFill>
                  <a:srgbClr val="FF0000"/>
                </a:solidFill>
                <a:latin typeface="新細明體" pitchFamily="18" charset="-120"/>
              </a:rPr>
              <a:t>可多於</a:t>
            </a:r>
            <a:r>
              <a:rPr lang="zh-TW" altLang="en-US" sz="4400" b="1" dirty="0">
                <a:solidFill>
                  <a:schemeClr val="tx2"/>
                </a:solidFill>
                <a:latin typeface="新細明體" pitchFamily="18" charset="-120"/>
              </a:rPr>
              <a:t>一個</a:t>
            </a:r>
            <a:r>
              <a:rPr lang="zh-TW" altLang="en-US" sz="4400" b="1" dirty="0" smtClean="0">
                <a:solidFill>
                  <a:schemeClr val="tx2"/>
                </a:solidFill>
                <a:latin typeface="新細明體" pitchFamily="18" charset="-120"/>
              </a:rPr>
              <a:t>，</a:t>
            </a:r>
            <a:endParaRPr lang="en-US" altLang="zh-TW" sz="4400" b="1" dirty="0" smtClean="0">
              <a:solidFill>
                <a:schemeClr val="tx2"/>
              </a:solidFill>
              <a:latin typeface="新細明體" pitchFamily="18" charset="-120"/>
            </a:endParaRPr>
          </a:p>
          <a:p>
            <a:r>
              <a:rPr lang="zh-TW" altLang="en-US" sz="4400" b="1" u="sng" dirty="0" smtClean="0">
                <a:solidFill>
                  <a:schemeClr val="tx2"/>
                </a:solidFill>
                <a:latin typeface="新細明體" pitchFamily="18" charset="-120"/>
              </a:rPr>
              <a:t>同一</a:t>
            </a:r>
            <a:r>
              <a:rPr lang="zh-TW" altLang="en-US" sz="4400" b="1" u="sng" dirty="0">
                <a:solidFill>
                  <a:schemeClr val="tx2"/>
                </a:solidFill>
                <a:latin typeface="新細明體" pitchFamily="18" charset="-120"/>
              </a:rPr>
              <a:t>答案</a:t>
            </a:r>
            <a:r>
              <a:rPr lang="zh-TW" altLang="en-US" sz="4400" b="1" u="sng" dirty="0" smtClean="0">
                <a:solidFill>
                  <a:schemeClr val="tx2"/>
                </a:solidFill>
                <a:latin typeface="新細明體" pitchFamily="18" charset="-120"/>
              </a:rPr>
              <a:t>寫法的變化不另計</a:t>
            </a:r>
            <a:r>
              <a:rPr lang="zh-TW" altLang="en-US" sz="4400" b="1" dirty="0" smtClean="0">
                <a:solidFill>
                  <a:schemeClr val="tx2"/>
                </a:solidFill>
                <a:latin typeface="新細明體" pitchFamily="18" charset="-120"/>
              </a:rPr>
              <a:t>。</a:t>
            </a:r>
            <a:r>
              <a:rPr lang="zh-TW" altLang="en-US" sz="4400" b="1" dirty="0" smtClean="0">
                <a:solidFill>
                  <a:schemeClr val="tx2"/>
                </a:solidFill>
              </a:rPr>
              <a:t> </a:t>
            </a:r>
            <a:endParaRPr lang="zh-TW" altLang="en-US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81000" y="2209800"/>
          <a:ext cx="3238500" cy="375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點陣圖影像" r:id="rId3" imgW="2200582" imgH="2553056" progId="Paint.Picture">
                  <p:embed/>
                </p:oleObj>
              </mc:Choice>
              <mc:Fallback>
                <p:oleObj name="點陣圖影像" r:id="rId3" imgW="2200582" imgH="2553056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3238500" cy="375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8" name="Rectangle 5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0" lang="zh-TW" altLang="en-US" b="1"/>
              <a:t>例</a:t>
            </a:r>
            <a:r>
              <a:rPr kumimoji="0" lang="en-US" altLang="zh-TW" b="1"/>
              <a:t>)</a:t>
            </a:r>
            <a:endParaRPr lang="en-US" altLang="zh-TW" sz="6000" b="1">
              <a:solidFill>
                <a:srgbClr val="FFFF00"/>
              </a:solidFill>
            </a:endParaRP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4384675" y="4724400"/>
            <a:ext cx="47593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6 </a:t>
            </a:r>
            <a:r>
              <a:rPr lang="en-US" altLang="zh-TW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 </a:t>
            </a:r>
            <a:r>
              <a:rPr lang="en-US" altLang="zh-TW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[2 + (8</a:t>
            </a:r>
            <a:r>
              <a:rPr lang="en-US" altLang="zh-TW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</a:t>
            </a:r>
            <a:r>
              <a:rPr lang="en-US" altLang="zh-TW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4)]</a:t>
            </a:r>
          </a:p>
          <a:p>
            <a:r>
              <a:rPr lang="en-US" altLang="zh-TW" sz="6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….</a:t>
            </a:r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4267200" y="3657600"/>
            <a:ext cx="4451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6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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(4 - 2)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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8</a:t>
            </a:r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4267200" y="1524000"/>
            <a:ext cx="461645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答案：</a:t>
            </a:r>
            <a:r>
              <a:rPr lang="zh-TW" altLang="en-US" sz="6000" b="1">
                <a:solidFill>
                  <a:srgbClr val="FFFF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endParaRPr lang="zh-TW" altLang="en-US" sz="1000" b="1">
              <a:solidFill>
                <a:srgbClr val="FF0000"/>
              </a:solidFill>
              <a:latin typeface="Times New Roman" pitchFamily="18" charset="0"/>
              <a:ea typeface="Arial Unicode MS" pitchFamily="34" charset="-120"/>
              <a:cs typeface="Arial Unicode MS" pitchFamily="34" charset="-120"/>
            </a:endParaRPr>
          </a:p>
          <a:p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6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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2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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 (8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  <a:sym typeface="Symbol" pitchFamily="18" charset="2"/>
              </a:rPr>
              <a:t> </a:t>
            </a:r>
            <a:r>
              <a:rPr lang="en-US" altLang="zh-TW" sz="6000" b="1">
                <a:solidFill>
                  <a:srgbClr val="FF0000"/>
                </a:solidFill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2" grpId="0" autoUpdateAnimBg="0"/>
      <p:bldP spid="3133" grpId="0" autoUpdateAnimBg="0"/>
      <p:bldP spid="31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514600"/>
            <a:ext cx="7772400" cy="3048000"/>
          </a:xfrm>
        </p:spPr>
        <p:txBody>
          <a:bodyPr/>
          <a:lstStyle/>
          <a:p>
            <a:pPr algn="ctr"/>
            <a:r>
              <a:rPr lang="zh-TW" altLang="en-US" sz="5000" b="1">
                <a:solidFill>
                  <a:schemeClr val="folHlink"/>
                </a:solidFill>
                <a:latin typeface="新細明體" pitchFamily="18" charset="-120"/>
              </a:rPr>
              <a:t>「合</a:t>
            </a:r>
            <a:r>
              <a:rPr lang="en-US" altLang="zh-TW" sz="5000" b="1">
                <a:solidFill>
                  <a:schemeClr val="folHlink"/>
                </a:solidFill>
              </a:rPr>
              <a:t>24</a:t>
            </a:r>
            <a:r>
              <a:rPr lang="zh-TW" altLang="en-US" sz="5000" b="1">
                <a:solidFill>
                  <a:schemeClr val="folHlink"/>
                </a:solidFill>
                <a:latin typeface="新細明體" pitchFamily="18" charset="-120"/>
              </a:rPr>
              <a:t>」題目</a:t>
            </a:r>
            <a:br>
              <a:rPr lang="zh-TW" altLang="en-US" sz="5000" b="1">
                <a:solidFill>
                  <a:schemeClr val="folHlink"/>
                </a:solidFill>
                <a:latin typeface="新細明體" pitchFamily="18" charset="-120"/>
              </a:rPr>
            </a:br>
            <a:r>
              <a:rPr lang="zh-TW" altLang="en-US" sz="5000" b="1">
                <a:solidFill>
                  <a:schemeClr val="folHlink"/>
                </a:solidFill>
                <a:latin typeface="新細明體" pitchFamily="18" charset="-120"/>
              </a:rPr>
              <a:t/>
            </a:r>
            <a:br>
              <a:rPr lang="zh-TW" altLang="en-US" sz="5000" b="1">
                <a:solidFill>
                  <a:schemeClr val="folHlink"/>
                </a:solidFill>
                <a:latin typeface="新細明體" pitchFamily="18" charset="-120"/>
              </a:rPr>
            </a:br>
            <a:r>
              <a:rPr lang="zh-TW" altLang="en-US" sz="8000" b="1">
                <a:solidFill>
                  <a:srgbClr val="FF0000"/>
                </a:solidFill>
                <a:latin typeface="新細明體" pitchFamily="18" charset="-120"/>
              </a:rPr>
              <a:t>大破解！</a:t>
            </a:r>
            <a:endParaRPr lang="zh-TW" altLang="en-US" sz="8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4075" y="2133600"/>
            <a:ext cx="1928813" cy="792163"/>
          </a:xfrm>
        </p:spPr>
        <p:txBody>
          <a:bodyPr/>
          <a:lstStyle/>
          <a:p>
            <a:pPr marL="838200" indent="-838200"/>
            <a:r>
              <a:rPr lang="en-US" altLang="zh-TW" sz="4600" b="1">
                <a:solidFill>
                  <a:schemeClr val="folHlink"/>
                </a:solidFill>
                <a:latin typeface="新細明體" pitchFamily="18" charset="-120"/>
              </a:rPr>
              <a:t>1) </a:t>
            </a:r>
            <a:r>
              <a:rPr lang="zh-TW" altLang="en-US" sz="4600" b="1">
                <a:solidFill>
                  <a:schemeClr val="folHlink"/>
                </a:solidFill>
                <a:latin typeface="新細明體" pitchFamily="18" charset="-120"/>
              </a:rPr>
              <a:t>快</a:t>
            </a:r>
            <a:endParaRPr lang="zh-TW" altLang="en-US" sz="7200">
              <a:solidFill>
                <a:srgbClr val="FF0000"/>
              </a:solidFill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124075" y="3284538"/>
            <a:ext cx="1379538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600" b="1">
                <a:solidFill>
                  <a:schemeClr val="folHlink"/>
                </a:solidFill>
                <a:latin typeface="新細明體" pitchFamily="18" charset="-120"/>
              </a:rPr>
              <a:t>2) </a:t>
            </a:r>
            <a:r>
              <a:rPr lang="zh-TW" altLang="en-US" sz="4600" b="1">
                <a:solidFill>
                  <a:schemeClr val="folHlink"/>
                </a:solidFill>
                <a:latin typeface="新細明體" pitchFamily="18" charset="-120"/>
              </a:rPr>
              <a:t>全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124075" y="4508500"/>
            <a:ext cx="1379538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600" b="1">
                <a:solidFill>
                  <a:schemeClr val="folHlink"/>
                </a:solidFill>
                <a:latin typeface="新細明體" pitchFamily="18" charset="-120"/>
              </a:rPr>
              <a:t>3) </a:t>
            </a:r>
            <a:r>
              <a:rPr lang="zh-TW" altLang="en-US" sz="4600" b="1">
                <a:solidFill>
                  <a:schemeClr val="folHlink"/>
                </a:solidFill>
                <a:latin typeface="新細明體" pitchFamily="18" charset="-120"/>
              </a:rPr>
              <a:t>近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4211638" y="2205038"/>
            <a:ext cx="252095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4600" b="1">
                <a:solidFill>
                  <a:schemeClr val="folHlink"/>
                </a:solidFill>
                <a:latin typeface="新細明體" pitchFamily="18" charset="-120"/>
              </a:rPr>
              <a:t>基本方法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4140200" y="3357563"/>
            <a:ext cx="193675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4600" b="1">
                <a:solidFill>
                  <a:schemeClr val="folHlink"/>
                </a:solidFill>
                <a:latin typeface="新細明體" pitchFamily="18" charset="-120"/>
              </a:rPr>
              <a:t>逆運算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4140200" y="4581525"/>
            <a:ext cx="252095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4600" b="1">
                <a:solidFill>
                  <a:schemeClr val="folHlink"/>
                </a:solidFill>
                <a:latin typeface="新細明體" pitchFamily="18" charset="-120"/>
              </a:rPr>
              <a:t>分數方法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7772400" cy="1143000"/>
          </a:xfrm>
        </p:spPr>
        <p:txBody>
          <a:bodyPr/>
          <a:lstStyle/>
          <a:p>
            <a:r>
              <a:rPr lang="zh-TW" altLang="en-US" sz="5000" b="1">
                <a:solidFill>
                  <a:srgbClr val="FF0000"/>
                </a:solidFill>
                <a:ea typeface="超研澤中特黑" charset="-120"/>
              </a:rPr>
              <a:t>計算</a:t>
            </a:r>
            <a:r>
              <a:rPr lang="zh-TW" altLang="en-US" sz="5000" b="1">
                <a:solidFill>
                  <a:srgbClr val="FF0000"/>
                </a:solidFill>
                <a:latin typeface="新細明體" pitchFamily="18" charset="-120"/>
              </a:rPr>
              <a:t>「合</a:t>
            </a:r>
            <a:r>
              <a:rPr lang="en-US" altLang="zh-TW" sz="5000" b="1">
                <a:solidFill>
                  <a:srgbClr val="FF0000"/>
                </a:solidFill>
              </a:rPr>
              <a:t>24</a:t>
            </a:r>
            <a:r>
              <a:rPr lang="zh-TW" altLang="en-US" sz="5000" b="1">
                <a:solidFill>
                  <a:srgbClr val="FF0000"/>
                </a:solidFill>
                <a:latin typeface="新細明體" pitchFamily="18" charset="-120"/>
              </a:rPr>
              <a:t>」</a:t>
            </a:r>
            <a:r>
              <a:rPr lang="zh-TW" altLang="en-US" sz="5000" b="1">
                <a:solidFill>
                  <a:srgbClr val="FF0000"/>
                </a:solidFill>
                <a:ea typeface="超研澤中特黑" charset="-120"/>
              </a:rPr>
              <a:t>的基本方法</a:t>
            </a:r>
            <a:r>
              <a:rPr lang="zh-TW" altLang="en-US" sz="5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914400" y="1981200"/>
            <a:ext cx="777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4800" b="1" dirty="0">
                <a:latin typeface="新細明體" pitchFamily="18" charset="-120"/>
              </a:rPr>
              <a:t>一</a:t>
            </a:r>
            <a:r>
              <a:rPr lang="en-US" altLang="zh-TW" sz="4800" b="1" dirty="0">
                <a:latin typeface="新細明體" pitchFamily="18" charset="-120"/>
              </a:rPr>
              <a:t>)  </a:t>
            </a:r>
            <a:r>
              <a:rPr lang="zh-TW" altLang="en-US" sz="4800" b="1" dirty="0">
                <a:latin typeface="新細明體" pitchFamily="18" charset="-120"/>
              </a:rPr>
              <a:t>利用乘法   </a:t>
            </a:r>
            <a:r>
              <a:rPr lang="zh-TW" altLang="en-US" b="1" dirty="0"/>
              <a:t>即     </a:t>
            </a:r>
            <a:r>
              <a:rPr lang="en-US" altLang="zh-TW" sz="4800" b="1" dirty="0">
                <a:solidFill>
                  <a:srgbClr val="FF0000"/>
                </a:solidFill>
              </a:rPr>
              <a:t>a </a:t>
            </a:r>
            <a:r>
              <a:rPr lang="en-US" altLang="zh-TW" sz="4800" b="1" dirty="0">
                <a:solidFill>
                  <a:srgbClr val="FF0000"/>
                </a:solidFill>
                <a:sym typeface="Symbol" pitchFamily="18" charset="2"/>
              </a:rPr>
              <a:t> b = 24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914400" y="3048000"/>
            <a:ext cx="777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4800" b="1">
                <a:latin typeface="新細明體" pitchFamily="18" charset="-120"/>
              </a:rPr>
              <a:t>二</a:t>
            </a:r>
            <a:r>
              <a:rPr lang="en-US" altLang="zh-TW" sz="4800" b="1">
                <a:latin typeface="新細明體" pitchFamily="18" charset="-120"/>
              </a:rPr>
              <a:t>)  </a:t>
            </a:r>
            <a:r>
              <a:rPr lang="zh-TW" altLang="en-US" sz="4800" b="1">
                <a:latin typeface="新細明體" pitchFamily="18" charset="-120"/>
              </a:rPr>
              <a:t>利用除法   </a:t>
            </a:r>
            <a:r>
              <a:rPr lang="zh-TW" altLang="en-US" b="1"/>
              <a:t>即     </a:t>
            </a:r>
            <a:r>
              <a:rPr lang="en-US" altLang="zh-TW" sz="4800" b="1">
                <a:solidFill>
                  <a:srgbClr val="FF0000"/>
                </a:solidFill>
              </a:rPr>
              <a:t>a </a:t>
            </a:r>
            <a:r>
              <a:rPr lang="en-US" altLang="zh-TW" sz="4800" b="1">
                <a:solidFill>
                  <a:srgbClr val="FF0000"/>
                </a:solidFill>
                <a:sym typeface="Symbol" pitchFamily="18" charset="2"/>
              </a:rPr>
              <a:t> b = 24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914400" y="4114800"/>
            <a:ext cx="777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4800" b="1">
                <a:latin typeface="新細明體" pitchFamily="18" charset="-120"/>
              </a:rPr>
              <a:t>三</a:t>
            </a:r>
            <a:r>
              <a:rPr lang="en-US" altLang="zh-TW" sz="4800" b="1">
                <a:latin typeface="新細明體" pitchFamily="18" charset="-120"/>
              </a:rPr>
              <a:t>)  </a:t>
            </a:r>
            <a:r>
              <a:rPr lang="zh-TW" altLang="en-US" sz="4800" b="1">
                <a:latin typeface="新細明體" pitchFamily="18" charset="-120"/>
              </a:rPr>
              <a:t>利用加法   </a:t>
            </a:r>
            <a:r>
              <a:rPr lang="zh-TW" altLang="en-US" b="1"/>
              <a:t>即     </a:t>
            </a:r>
            <a:r>
              <a:rPr lang="en-US" altLang="zh-TW" sz="4800" b="1">
                <a:solidFill>
                  <a:srgbClr val="FF0000"/>
                </a:solidFill>
              </a:rPr>
              <a:t>a </a:t>
            </a:r>
            <a:r>
              <a:rPr lang="en-US" altLang="zh-TW" sz="4800" b="1">
                <a:solidFill>
                  <a:srgbClr val="FF0000"/>
                </a:solidFill>
                <a:sym typeface="Symbol" pitchFamily="18" charset="2"/>
              </a:rPr>
              <a:t>+ b = 24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914400" y="5257800"/>
            <a:ext cx="777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4800" b="1">
                <a:latin typeface="新細明體" pitchFamily="18" charset="-120"/>
              </a:rPr>
              <a:t>四</a:t>
            </a:r>
            <a:r>
              <a:rPr lang="en-US" altLang="zh-TW" sz="4800" b="1">
                <a:latin typeface="新細明體" pitchFamily="18" charset="-120"/>
              </a:rPr>
              <a:t>)  </a:t>
            </a:r>
            <a:r>
              <a:rPr lang="zh-TW" altLang="en-US" sz="4800" b="1">
                <a:latin typeface="新細明體" pitchFamily="18" charset="-120"/>
              </a:rPr>
              <a:t>利用減法   </a:t>
            </a:r>
            <a:r>
              <a:rPr lang="zh-TW" altLang="en-US" b="1"/>
              <a:t>即     </a:t>
            </a:r>
            <a:r>
              <a:rPr lang="en-US" altLang="zh-TW" sz="4800" b="1">
                <a:solidFill>
                  <a:srgbClr val="FF0000"/>
                </a:solidFill>
              </a:rPr>
              <a:t>a </a:t>
            </a:r>
            <a:r>
              <a:rPr lang="en-US" altLang="zh-TW" sz="4800" b="1">
                <a:solidFill>
                  <a:srgbClr val="FF0000"/>
                </a:solidFill>
                <a:sym typeface="Symbol" pitchFamily="18" charset="2"/>
              </a:rPr>
              <a:t>- b =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48132" grpId="0" autoUpdateAnimBg="0"/>
      <p:bldP spid="48133" grpId="0" autoUpdateAnimBg="0"/>
      <p:bldP spid="481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6" name="Rectangle 48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838200"/>
            <a:ext cx="1058863" cy="846138"/>
          </a:xfrm>
        </p:spPr>
        <p:txBody>
          <a:bodyPr/>
          <a:lstStyle/>
          <a:p>
            <a:r>
              <a:rPr kumimoji="0" lang="zh-TW" altLang="en-US" b="1"/>
              <a:t>例</a:t>
            </a:r>
            <a:r>
              <a:rPr kumimoji="0" lang="en-US" altLang="zh-TW" b="1"/>
              <a:t>)</a:t>
            </a:r>
            <a:endParaRPr lang="en-US" altLang="zh-TW" sz="6000" b="1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3879850" y="1981200"/>
            <a:ext cx="48069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考慮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4 </a:t>
            </a:r>
            <a:r>
              <a:rPr lang="en-US" altLang="zh-TW" sz="4000" b="1" dirty="0">
                <a:solidFill>
                  <a:srgbClr val="FF0000"/>
                </a:solidFill>
                <a:sym typeface="Symbol" pitchFamily="18" charset="2"/>
              </a:rPr>
              <a:t> </a:t>
            </a:r>
            <a:r>
              <a:rPr lang="en-US" altLang="zh-TW" sz="4000" b="1" dirty="0" smtClean="0">
                <a:solidFill>
                  <a:srgbClr val="FF0000"/>
                </a:solidFill>
                <a:sym typeface="Symbol" pitchFamily="18" charset="2"/>
              </a:rPr>
              <a:t>6 </a:t>
            </a:r>
            <a:r>
              <a:rPr lang="en-US" altLang="zh-TW" sz="4000" b="1" dirty="0">
                <a:solidFill>
                  <a:srgbClr val="FF0000"/>
                </a:solidFill>
                <a:sym typeface="Symbol" pitchFamily="18" charset="2"/>
              </a:rPr>
              <a:t>= </a:t>
            </a:r>
            <a:r>
              <a:rPr lang="en-US" altLang="zh-TW" sz="4000" b="1" dirty="0" smtClean="0">
                <a:solidFill>
                  <a:srgbClr val="FF0000"/>
                </a:solidFill>
                <a:sym typeface="Symbol" pitchFamily="18" charset="2"/>
              </a:rPr>
              <a:t>24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或</a:t>
            </a:r>
            <a:endParaRPr lang="en-US" altLang="zh-TW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  <a:p>
            <a:r>
              <a:rPr lang="en-US" altLang="zh-TW" sz="4000" b="1" dirty="0" smtClean="0">
                <a:solidFill>
                  <a:srgbClr val="FF0000"/>
                </a:solidFill>
              </a:rPr>
              <a:t>       3 </a:t>
            </a:r>
            <a:r>
              <a:rPr lang="en-US" altLang="zh-TW" sz="4000" b="1" dirty="0">
                <a:solidFill>
                  <a:srgbClr val="FF0000"/>
                </a:solidFill>
                <a:sym typeface="Symbol" pitchFamily="18" charset="2"/>
              </a:rPr>
              <a:t> </a:t>
            </a:r>
            <a:r>
              <a:rPr lang="en-US" altLang="zh-TW" sz="4000" b="1" dirty="0" smtClean="0">
                <a:solidFill>
                  <a:srgbClr val="FF0000"/>
                </a:solidFill>
                <a:sym typeface="Symbol" pitchFamily="18" charset="2"/>
              </a:rPr>
              <a:t>8 </a:t>
            </a:r>
            <a:r>
              <a:rPr lang="en-US" altLang="zh-TW" sz="4000" b="1" dirty="0">
                <a:solidFill>
                  <a:srgbClr val="FF0000"/>
                </a:solidFill>
                <a:sym typeface="Symbol" pitchFamily="18" charset="2"/>
              </a:rPr>
              <a:t>= 24</a:t>
            </a:r>
            <a:endParaRPr lang="zh-TW" alt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</p:txBody>
      </p:sp>
      <p:graphicFrame>
        <p:nvGraphicFramePr>
          <p:cNvPr id="7223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163880"/>
              </p:ext>
            </p:extLst>
          </p:nvPr>
        </p:nvGraphicFramePr>
        <p:xfrm>
          <a:off x="381000" y="2286000"/>
          <a:ext cx="34115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8" name="點陣圖影像" r:id="rId3" imgW="2219400" imgH="2562120" progId="Paint.Picture">
                  <p:embed/>
                </p:oleObj>
              </mc:Choice>
              <mc:Fallback>
                <p:oleObj name="點陣圖影像" r:id="rId3" imgW="2219400" imgH="256212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3411538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2514600" y="533400"/>
            <a:ext cx="274947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sz="5000" b="1" dirty="0">
                <a:solidFill>
                  <a:srgbClr val="FF0000"/>
                </a:solidFill>
                <a:ea typeface="超研澤中特黑" charset="-120"/>
              </a:rPr>
              <a:t>基本</a:t>
            </a:r>
            <a:r>
              <a:rPr lang="zh-TW" altLang="en-US" sz="5000" b="1" dirty="0" smtClean="0">
                <a:solidFill>
                  <a:srgbClr val="FF0000"/>
                </a:solidFill>
                <a:ea typeface="超研澤中特黑" charset="-120"/>
              </a:rPr>
              <a:t>方法</a:t>
            </a:r>
            <a:endParaRPr lang="zh-TW" altLang="en-US" sz="5000" b="1" dirty="0">
              <a:solidFill>
                <a:srgbClr val="FF0000"/>
              </a:solidFill>
              <a:ea typeface="超研澤中特黑" charset="-120"/>
            </a:endParaRPr>
          </a:p>
        </p:txBody>
      </p:sp>
      <p:sp>
        <p:nvSpPr>
          <p:cNvPr id="8" name="Rectangle 53"/>
          <p:cNvSpPr>
            <a:spLocks noChangeArrowheads="1"/>
          </p:cNvSpPr>
          <p:nvPr/>
        </p:nvSpPr>
        <p:spPr bwMode="auto">
          <a:xfrm>
            <a:off x="3889335" y="3501008"/>
            <a:ext cx="480695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TW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看看這</a:t>
            </a:r>
            <a:r>
              <a:rPr lang="en-US" altLang="zh-TW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4個數字</a:t>
            </a:r>
            <a:r>
              <a:rPr lang="zh-TW" altLang="en-US" sz="4000" b="1" dirty="0">
                <a:ea typeface="超研澤中特黑" charset="-120"/>
              </a:rPr>
              <a:t> ， </a:t>
            </a:r>
            <a:endParaRPr lang="en-US" altLang="zh-TW" sz="4000" b="1" dirty="0" smtClean="0">
              <a:ea typeface="超研澤中特黑" charset="-120"/>
            </a:endParaRPr>
          </a:p>
          <a:p>
            <a:r>
              <a:rPr lang="en-US" altLang="zh-TW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能否合成</a:t>
            </a:r>
            <a:r>
              <a:rPr lang="en-US" altLang="zh-TW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 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4</a:t>
            </a:r>
            <a:r>
              <a:rPr lang="zh-TW" altLang="en-US" sz="4000" b="1" dirty="0" smtClean="0">
                <a:ea typeface="超研澤中特黑" charset="-120"/>
              </a:rPr>
              <a:t>，</a:t>
            </a:r>
            <a:r>
              <a:rPr lang="en-US" altLang="zh-TW" sz="4000" b="1" dirty="0" smtClean="0">
                <a:solidFill>
                  <a:srgbClr val="FF0000"/>
                </a:solidFill>
                <a:sym typeface="Symbol" pitchFamily="18" charset="2"/>
              </a:rPr>
              <a:t>6 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或</a:t>
            </a:r>
            <a:endParaRPr lang="en-US" altLang="zh-TW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  <a:p>
            <a:r>
              <a:rPr lang="en-US" altLang="zh-TW" sz="4000" b="1" dirty="0" smtClean="0">
                <a:solidFill>
                  <a:srgbClr val="FF0000"/>
                </a:solidFill>
              </a:rPr>
              <a:t>                 3</a:t>
            </a:r>
            <a:r>
              <a:rPr lang="zh-TW" altLang="en-US" sz="4000" b="1" dirty="0" smtClean="0">
                <a:ea typeface="超研澤中特黑" charset="-120"/>
              </a:rPr>
              <a:t>，</a:t>
            </a:r>
            <a:r>
              <a:rPr lang="en-US" altLang="zh-TW" sz="4000" b="1" dirty="0" smtClean="0">
                <a:solidFill>
                  <a:srgbClr val="FF0000"/>
                </a:solidFill>
                <a:sym typeface="Symbol" pitchFamily="18" charset="2"/>
              </a:rPr>
              <a:t> 8</a:t>
            </a:r>
            <a:endParaRPr lang="zh-TW" alt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</p:txBody>
      </p:sp>
      <p:sp>
        <p:nvSpPr>
          <p:cNvPr id="9" name="Rectangle 53"/>
          <p:cNvSpPr>
            <a:spLocks noChangeArrowheads="1"/>
          </p:cNvSpPr>
          <p:nvPr/>
        </p:nvSpPr>
        <p:spPr bwMode="auto">
          <a:xfrm>
            <a:off x="3889335" y="5733256"/>
            <a:ext cx="48069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4000" b="1" dirty="0" smtClean="0">
                <a:solidFill>
                  <a:srgbClr val="FF0000"/>
                </a:solidFill>
              </a:rPr>
              <a:t>(10</a:t>
            </a:r>
            <a:r>
              <a:rPr lang="en-US" altLang="zh-TW" sz="4000" b="1" dirty="0">
                <a:solidFill>
                  <a:srgbClr val="FF0000"/>
                </a:solidFill>
                <a:sym typeface="Symbol" pitchFamily="18" charset="2"/>
              </a:rPr>
              <a:t>  </a:t>
            </a:r>
            <a:r>
              <a:rPr lang="en-US" altLang="zh-TW" sz="4000" b="1" dirty="0" smtClean="0">
                <a:solidFill>
                  <a:srgbClr val="FF0000"/>
                </a:solidFill>
              </a:rPr>
              <a:t>5+1)(</a:t>
            </a:r>
            <a:r>
              <a:rPr lang="en-US" altLang="zh-TW" sz="4000" b="1" dirty="0" smtClean="0">
                <a:solidFill>
                  <a:srgbClr val="FF0000"/>
                </a:solidFill>
                <a:sym typeface="Symbol" pitchFamily="18" charset="2"/>
              </a:rPr>
              <a:t> 8)</a:t>
            </a:r>
            <a:endParaRPr lang="zh-TW" alt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317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1" grpId="0" autoUpdateAnimBg="0"/>
      <p:bldP spid="8" grpId="0" autoUpdateAnimBg="0"/>
      <p:bldP spid="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838200"/>
            <a:ext cx="6934200" cy="838200"/>
          </a:xfrm>
        </p:spPr>
        <p:txBody>
          <a:bodyPr/>
          <a:lstStyle/>
          <a:p>
            <a:r>
              <a:rPr lang="zh-TW" altLang="en-US" sz="5000" b="1" dirty="0">
                <a:solidFill>
                  <a:srgbClr val="FF0000"/>
                </a:solidFill>
                <a:ea typeface="超研澤中特黑" charset="-120"/>
              </a:rPr>
              <a:t>基本方法的逆運算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914400" y="2057400"/>
            <a:ext cx="7315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1pPr>
            <a:lvl2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2pPr>
            <a:lvl3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3pPr>
            <a:lvl4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4pPr>
            <a:lvl5pPr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r>
              <a:rPr lang="zh-TW" altLang="en-US" sz="5000" b="1" dirty="0" smtClean="0">
                <a:solidFill>
                  <a:schemeClr val="tx1"/>
                </a:solidFill>
              </a:rPr>
              <a:t>先將</a:t>
            </a:r>
            <a:r>
              <a:rPr lang="en-US" altLang="zh-TW" sz="5000" b="1" dirty="0" smtClean="0">
                <a:solidFill>
                  <a:schemeClr val="tx1"/>
                </a:solidFill>
              </a:rPr>
              <a:t>24同其中1個/2個數字合成另一個數a</a:t>
            </a:r>
            <a:r>
              <a:rPr lang="zh-TW" altLang="en-US" sz="5000" b="1" dirty="0" smtClean="0">
                <a:solidFill>
                  <a:schemeClr val="tx1"/>
                </a:solidFill>
                <a:ea typeface="超研澤中特黑" charset="-120"/>
              </a:rPr>
              <a:t>，</a:t>
            </a:r>
            <a:r>
              <a:rPr lang="zh-TW" altLang="en-US" sz="5000" b="1" dirty="0">
                <a:solidFill>
                  <a:schemeClr val="tx1"/>
                </a:solidFill>
                <a:ea typeface="超研澤中特黑" charset="-120"/>
              </a:rPr>
              <a:t/>
            </a:r>
            <a:br>
              <a:rPr lang="zh-TW" altLang="en-US" sz="5000" b="1" dirty="0">
                <a:solidFill>
                  <a:schemeClr val="tx1"/>
                </a:solidFill>
                <a:ea typeface="超研澤中特黑" charset="-120"/>
              </a:rPr>
            </a:br>
            <a:r>
              <a:rPr lang="zh-TW" altLang="en-US" sz="5000" b="1" dirty="0">
                <a:solidFill>
                  <a:schemeClr val="tx1"/>
                </a:solidFill>
                <a:ea typeface="超研澤中特黑" charset="-120"/>
              </a:rPr>
              <a:t/>
            </a:r>
            <a:br>
              <a:rPr lang="zh-TW" altLang="en-US" sz="5000" b="1" dirty="0">
                <a:solidFill>
                  <a:schemeClr val="tx1"/>
                </a:solidFill>
                <a:ea typeface="超研澤中特黑" charset="-120"/>
              </a:rPr>
            </a:br>
            <a:r>
              <a:rPr lang="zh-TW" altLang="en-US" sz="5000" b="1" dirty="0" smtClean="0">
                <a:solidFill>
                  <a:schemeClr val="tx1"/>
                </a:solidFill>
                <a:ea typeface="超研澤中特黑" charset="-120"/>
              </a:rPr>
              <a:t>再看其餘</a:t>
            </a:r>
            <a:r>
              <a:rPr lang="en-US" altLang="zh-TW" sz="5000" b="1" dirty="0" smtClean="0">
                <a:solidFill>
                  <a:schemeClr val="tx1"/>
                </a:solidFill>
                <a:ea typeface="超研澤中特黑" charset="-120"/>
              </a:rPr>
              <a:t>3</a:t>
            </a:r>
            <a:r>
              <a:rPr lang="zh-TW" altLang="en-US" sz="5000" b="1" dirty="0" smtClean="0">
                <a:solidFill>
                  <a:schemeClr val="tx1"/>
                </a:solidFill>
                <a:ea typeface="超研澤中特黑" charset="-120"/>
              </a:rPr>
              <a:t>個</a:t>
            </a:r>
            <a:r>
              <a:rPr lang="en-US" altLang="zh-TW" sz="5000" b="1" dirty="0">
                <a:solidFill>
                  <a:schemeClr val="tx1"/>
                </a:solidFill>
              </a:rPr>
              <a:t>/2個</a:t>
            </a:r>
            <a:r>
              <a:rPr lang="zh-TW" altLang="en-US" sz="5000" b="1" dirty="0" smtClean="0">
                <a:solidFill>
                  <a:schemeClr val="tx1"/>
                </a:solidFill>
                <a:ea typeface="超研澤中特黑" charset="-120"/>
              </a:rPr>
              <a:t>數字能否</a:t>
            </a:r>
            <a:r>
              <a:rPr lang="en-US" altLang="zh-TW" sz="5000" b="1" dirty="0" err="1" smtClean="0">
                <a:solidFill>
                  <a:schemeClr val="tx1"/>
                </a:solidFill>
              </a:rPr>
              <a:t>合成a</a:t>
            </a:r>
            <a:r>
              <a:rPr lang="zh-TW" altLang="en-US" sz="5000" b="1" dirty="0" smtClean="0">
                <a:solidFill>
                  <a:schemeClr val="tx1"/>
                </a:solidFill>
                <a:ea typeface="超研澤中特黑" charset="-120"/>
              </a:rPr>
              <a:t>。</a:t>
            </a:r>
            <a:endParaRPr lang="zh-TW" altLang="en-US" sz="5000" b="1" dirty="0">
              <a:solidFill>
                <a:schemeClr val="tx1"/>
              </a:solidFill>
              <a:ea typeface="超研澤中特黑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850</TotalTime>
  <Words>513</Words>
  <Application>Microsoft Office PowerPoint</Application>
  <PresentationFormat>如螢幕大小 (4:3)</PresentationFormat>
  <Paragraphs>99</Paragraphs>
  <Slides>26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26</vt:i4>
      </vt:variant>
    </vt:vector>
  </HeadingPairs>
  <TitlesOfParts>
    <vt:vector size="29" baseType="lpstr">
      <vt:lpstr>Blends</vt:lpstr>
      <vt:lpstr>點陣圖影像</vt:lpstr>
      <vt:lpstr>Equation</vt:lpstr>
      <vt:lpstr>「合24」數學遊戲 </vt:lpstr>
      <vt:lpstr>遊戲的基本玩法是將4個數字(1至10)，  利用加、減、乘、除的方法，  計算出答數24。</vt:lpstr>
      <vt:lpstr>PowerPoint 簡報</vt:lpstr>
      <vt:lpstr>例)</vt:lpstr>
      <vt:lpstr>「合24」題目  大破解！</vt:lpstr>
      <vt:lpstr>1) 快</vt:lpstr>
      <vt:lpstr>計算「合24」的基本方法 </vt:lpstr>
      <vt:lpstr>例)</vt:lpstr>
      <vt:lpstr>基本方法的逆運算</vt:lpstr>
      <vt:lpstr>基本方法的逆運算</vt:lpstr>
      <vt:lpstr>例)</vt:lpstr>
      <vt:lpstr>例)</vt:lpstr>
      <vt:lpstr>例)</vt:lpstr>
      <vt:lpstr>例)</vt:lpstr>
      <vt:lpstr>例)</vt:lpstr>
      <vt:lpstr>進階例題)</vt:lpstr>
      <vt:lpstr>難度例題1)</vt:lpstr>
      <vt:lpstr>難度例題1)</vt:lpstr>
      <vt:lpstr>難度例題2)</vt:lpstr>
      <vt:lpstr>難度例題2)</vt:lpstr>
      <vt:lpstr>求最接近24的計算方法</vt:lpstr>
      <vt:lpstr>求最接近24的計算方法</vt:lpstr>
      <vt:lpstr>例)          答案： </vt:lpstr>
      <vt:lpstr>算式</vt:lpstr>
      <vt:lpstr>PowerPoint 簡報</vt:lpstr>
      <vt:lpstr>PowerPoint 簡報</vt:lpstr>
    </vt:vector>
  </TitlesOfParts>
  <Company>kps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「合24」數學遊戲 </dc:title>
  <dc:creator>Pre-Install User</dc:creator>
  <cp:lastModifiedBy>username</cp:lastModifiedBy>
  <cp:revision>26</cp:revision>
  <cp:lastPrinted>2013-10-03T03:02:59Z</cp:lastPrinted>
  <dcterms:created xsi:type="dcterms:W3CDTF">2004-10-04T12:52:22Z</dcterms:created>
  <dcterms:modified xsi:type="dcterms:W3CDTF">2013-10-04T06:14:23Z</dcterms:modified>
</cp:coreProperties>
</file>